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4" r:id="rId5"/>
    <p:sldId id="260" r:id="rId6"/>
    <p:sldId id="261"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C01C-C064-4DBA-B27F-2D3B8EA14B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B85E2C-13CF-44CF-9AF5-6705E16666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86E36C-3E04-4A4F-A82D-FE57D18BE66B}"/>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5" name="Footer Placeholder 4">
            <a:extLst>
              <a:ext uri="{FF2B5EF4-FFF2-40B4-BE49-F238E27FC236}">
                <a16:creationId xmlns:a16="http://schemas.microsoft.com/office/drawing/2014/main" id="{8CF2C292-4850-415F-A996-DE9B4E1EF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7A007-AD98-435D-90E2-3FF96BCF87CD}"/>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372313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75DD3-C0F6-479F-AA53-2441727AB0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63C70D-2FEB-4E33-B5D3-258548EFFC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20FA8-1260-40CA-BBEE-3A3DE950D816}"/>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5" name="Footer Placeholder 4">
            <a:extLst>
              <a:ext uri="{FF2B5EF4-FFF2-40B4-BE49-F238E27FC236}">
                <a16:creationId xmlns:a16="http://schemas.microsoft.com/office/drawing/2014/main" id="{09530E3F-9DCB-4256-B321-F89CE6496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440ED-E991-4B66-BAE4-4BD7C2D2E113}"/>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107389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B14B2F-8C13-409B-A303-CAED328225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8A1E24-933C-4086-B917-0D35362F04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8F054B-BE8B-42D6-871B-26C2A05B8869}"/>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5" name="Footer Placeholder 4">
            <a:extLst>
              <a:ext uri="{FF2B5EF4-FFF2-40B4-BE49-F238E27FC236}">
                <a16:creationId xmlns:a16="http://schemas.microsoft.com/office/drawing/2014/main" id="{B5061CDC-A976-441E-A544-B80495DCD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DFCD03-47DD-4907-8003-897E419F811A}"/>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351811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58E33-5886-42B1-A768-FB6DC143B3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EF44FD-D84E-45A5-9DCA-644DE46621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7A823-F38F-4681-83F6-849F7E442478}"/>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5" name="Footer Placeholder 4">
            <a:extLst>
              <a:ext uri="{FF2B5EF4-FFF2-40B4-BE49-F238E27FC236}">
                <a16:creationId xmlns:a16="http://schemas.microsoft.com/office/drawing/2014/main" id="{8AC1FA26-C7BB-4C3B-96F5-1AF61E2B7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50390-08A8-421C-914E-B79387AAC4CD}"/>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356394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9C434-EF3E-4B7D-99FA-D5CA647F2B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951538-0742-48BC-BBDB-3889B3C49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D1DA54-5F03-41AA-9E4B-C8A5DA760433}"/>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5" name="Footer Placeholder 4">
            <a:extLst>
              <a:ext uri="{FF2B5EF4-FFF2-40B4-BE49-F238E27FC236}">
                <a16:creationId xmlns:a16="http://schemas.microsoft.com/office/drawing/2014/main" id="{4189ED30-3CBF-43E7-A9BA-C7E150F64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8D3D6-1F1B-4FAF-8D00-84EA7F32981B}"/>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243786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314B3-E379-42F9-BFA9-3BEE626403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0AE1AA-A66C-4199-B637-520DAC9E28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18042-EBDB-4841-AD96-EC72F3CB52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E1437A-6C4C-47D4-A63D-00CC19BA8047}"/>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6" name="Footer Placeholder 5">
            <a:extLst>
              <a:ext uri="{FF2B5EF4-FFF2-40B4-BE49-F238E27FC236}">
                <a16:creationId xmlns:a16="http://schemas.microsoft.com/office/drawing/2014/main" id="{1E24BB94-E703-4D50-8472-46C1CC21E1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E1F42-114E-4A02-8237-269FF89E24F8}"/>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402029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827F4-2681-4504-9657-C335369D63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AE0BCE-5727-4AD0-AC41-AA28107DE1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466AD8-9FD5-4A3E-A077-91C6B9D4CB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D40E51-97EB-4411-8019-5B6A027ED6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E578B1-0820-4BBC-A36D-B8067F2601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E0D515-656F-4BCC-BCC8-17345D98EF44}"/>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8" name="Footer Placeholder 7">
            <a:extLst>
              <a:ext uri="{FF2B5EF4-FFF2-40B4-BE49-F238E27FC236}">
                <a16:creationId xmlns:a16="http://schemas.microsoft.com/office/drawing/2014/main" id="{774EAC1E-5FA8-4B96-A683-457CD37248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268901-C095-46B4-B35D-8C4B271D1631}"/>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413917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8652D-C274-4252-9E8F-0CB00CDB4E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AB2D33-D5DA-4AC3-A5AE-614B945DE708}"/>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4" name="Footer Placeholder 3">
            <a:extLst>
              <a:ext uri="{FF2B5EF4-FFF2-40B4-BE49-F238E27FC236}">
                <a16:creationId xmlns:a16="http://schemas.microsoft.com/office/drawing/2014/main" id="{DB6C98EA-8E05-421F-978C-E889E82D88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4C2A90-25AC-42F7-91BA-25DAAC806183}"/>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2758020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3D05D8-3917-4A4A-B089-6B965FB53D69}"/>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3" name="Footer Placeholder 2">
            <a:extLst>
              <a:ext uri="{FF2B5EF4-FFF2-40B4-BE49-F238E27FC236}">
                <a16:creationId xmlns:a16="http://schemas.microsoft.com/office/drawing/2014/main" id="{A6D1F751-8373-410E-9ED7-08C61C23B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4F81B3-C6BD-4582-8DCB-DCAE20802CDB}"/>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406150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955EE-796C-4DC6-B267-F52AED1811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0C794B-ABD9-4D48-BCBC-44222E51BE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EFCF27-BDB2-493E-876B-BE30B18E2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070605-27C6-424E-8E86-3220F1FD7CEC}"/>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6" name="Footer Placeholder 5">
            <a:extLst>
              <a:ext uri="{FF2B5EF4-FFF2-40B4-BE49-F238E27FC236}">
                <a16:creationId xmlns:a16="http://schemas.microsoft.com/office/drawing/2014/main" id="{C9A9DDBC-3647-4373-BA58-EB95C3C0F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4A6FF5-91CB-46F5-B0ED-61047B20706D}"/>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371054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3E719-7E91-44EF-B42C-75F0C77A3F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AA376F-254C-453F-8950-1B2767B63D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1EC0BF-52F3-4BE7-8648-C9DB994DD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B3B633-2AF1-4FDC-9179-A465992C28CC}"/>
              </a:ext>
            </a:extLst>
          </p:cNvPr>
          <p:cNvSpPr>
            <a:spLocks noGrp="1"/>
          </p:cNvSpPr>
          <p:nvPr>
            <p:ph type="dt" sz="half" idx="10"/>
          </p:nvPr>
        </p:nvSpPr>
        <p:spPr/>
        <p:txBody>
          <a:bodyPr/>
          <a:lstStyle/>
          <a:p>
            <a:fld id="{F441162C-0B8B-48E7-9737-CCEFDE692603}" type="datetimeFigureOut">
              <a:rPr lang="en-US" smtClean="0"/>
              <a:t>3/25/2021</a:t>
            </a:fld>
            <a:endParaRPr lang="en-US"/>
          </a:p>
        </p:txBody>
      </p:sp>
      <p:sp>
        <p:nvSpPr>
          <p:cNvPr id="6" name="Footer Placeholder 5">
            <a:extLst>
              <a:ext uri="{FF2B5EF4-FFF2-40B4-BE49-F238E27FC236}">
                <a16:creationId xmlns:a16="http://schemas.microsoft.com/office/drawing/2014/main" id="{E7E8BDAC-C3CE-434E-ADAC-30164853A2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FB22CF-127F-42B9-A147-E53EA72FC323}"/>
              </a:ext>
            </a:extLst>
          </p:cNvPr>
          <p:cNvSpPr>
            <a:spLocks noGrp="1"/>
          </p:cNvSpPr>
          <p:nvPr>
            <p:ph type="sldNum" sz="quarter" idx="12"/>
          </p:nvPr>
        </p:nvSpPr>
        <p:spPr/>
        <p:txBody>
          <a:bodyPr/>
          <a:lstStyle/>
          <a:p>
            <a:fld id="{A125F105-1AD4-417B-8037-7F613768FAC1}" type="slidenum">
              <a:rPr lang="en-US" smtClean="0"/>
              <a:t>‹#›</a:t>
            </a:fld>
            <a:endParaRPr lang="en-US"/>
          </a:p>
        </p:txBody>
      </p:sp>
    </p:spTree>
    <p:extLst>
      <p:ext uri="{BB962C8B-B14F-4D97-AF65-F5344CB8AC3E}">
        <p14:creationId xmlns:p14="http://schemas.microsoft.com/office/powerpoint/2010/main" val="245722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DC8325-B720-48DD-83E6-AB98D7A434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AF0492-2FFA-4660-A0E9-A9E9D23872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C3A68D-D0A6-485C-AF29-D816B96DF7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1162C-0B8B-48E7-9737-CCEFDE692603}" type="datetimeFigureOut">
              <a:rPr lang="en-US" smtClean="0"/>
              <a:t>3/25/2021</a:t>
            </a:fld>
            <a:endParaRPr lang="en-US"/>
          </a:p>
        </p:txBody>
      </p:sp>
      <p:sp>
        <p:nvSpPr>
          <p:cNvPr id="5" name="Footer Placeholder 4">
            <a:extLst>
              <a:ext uri="{FF2B5EF4-FFF2-40B4-BE49-F238E27FC236}">
                <a16:creationId xmlns:a16="http://schemas.microsoft.com/office/drawing/2014/main" id="{E1F5E9BB-0546-4ABD-8755-D0F9365E5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CEE27-569B-4BAD-B1D6-F070F5E9CA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5F105-1AD4-417B-8037-7F613768FAC1}" type="slidenum">
              <a:rPr lang="en-US" smtClean="0"/>
              <a:t>‹#›</a:t>
            </a:fld>
            <a:endParaRPr lang="en-US"/>
          </a:p>
        </p:txBody>
      </p:sp>
    </p:spTree>
    <p:extLst>
      <p:ext uri="{BB962C8B-B14F-4D97-AF65-F5344CB8AC3E}">
        <p14:creationId xmlns:p14="http://schemas.microsoft.com/office/powerpoint/2010/main" val="2359222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E29889-BB01-4457-8EC4-2D5CEADC0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51"/>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62E669-7774-4EAE-BBCE-F9FFE664D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405CD35-F2BC-4B91-AEE0-4029FBCD4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484" y="837483"/>
            <a:ext cx="10500646" cy="4843095"/>
          </a:xfrm>
          <a:custGeom>
            <a:avLst/>
            <a:gdLst>
              <a:gd name="connsiteX0" fmla="*/ 0 w 10052180"/>
              <a:gd name="connsiteY0" fmla="*/ 0 h 4650769"/>
              <a:gd name="connsiteX1" fmla="*/ 10052180 w 10052180"/>
              <a:gd name="connsiteY1" fmla="*/ 0 h 4650769"/>
              <a:gd name="connsiteX2" fmla="*/ 10052180 w 10052180"/>
              <a:gd name="connsiteY2" fmla="*/ 4571218 h 4650769"/>
              <a:gd name="connsiteX3" fmla="*/ 10050702 w 10052180"/>
              <a:gd name="connsiteY3" fmla="*/ 4571562 h 4650769"/>
              <a:gd name="connsiteX4" fmla="*/ 10001878 w 10052180"/>
              <a:gd name="connsiteY4" fmla="*/ 4572066 h 4650769"/>
              <a:gd name="connsiteX5" fmla="*/ 9969638 w 10052180"/>
              <a:gd name="connsiteY5" fmla="*/ 4575824 h 4650769"/>
              <a:gd name="connsiteX6" fmla="*/ 9864299 w 10052180"/>
              <a:gd name="connsiteY6" fmla="*/ 4580290 h 4650769"/>
              <a:gd name="connsiteX7" fmla="*/ 9796089 w 10052180"/>
              <a:gd name="connsiteY7" fmla="*/ 4591897 h 4650769"/>
              <a:gd name="connsiteX8" fmla="*/ 9658617 w 10052180"/>
              <a:gd name="connsiteY8" fmla="*/ 4628572 h 4650769"/>
              <a:gd name="connsiteX9" fmla="*/ 9605787 w 10052180"/>
              <a:gd name="connsiteY9" fmla="*/ 4633374 h 4650769"/>
              <a:gd name="connsiteX10" fmla="*/ 9408928 w 10052180"/>
              <a:gd name="connsiteY10" fmla="*/ 4634030 h 4650769"/>
              <a:gd name="connsiteX11" fmla="*/ 9290980 w 10052180"/>
              <a:gd name="connsiteY11" fmla="*/ 4628234 h 4650769"/>
              <a:gd name="connsiteX12" fmla="*/ 9195937 w 10052180"/>
              <a:gd name="connsiteY12" fmla="*/ 4629562 h 4650769"/>
              <a:gd name="connsiteX13" fmla="*/ 9091821 w 10052180"/>
              <a:gd name="connsiteY13" fmla="*/ 4619955 h 4650769"/>
              <a:gd name="connsiteX14" fmla="*/ 9005324 w 10052180"/>
              <a:gd name="connsiteY14" fmla="*/ 4627981 h 4650769"/>
              <a:gd name="connsiteX15" fmla="*/ 8911383 w 10052180"/>
              <a:gd name="connsiteY15" fmla="*/ 4634700 h 4650769"/>
              <a:gd name="connsiteX16" fmla="*/ 8853295 w 10052180"/>
              <a:gd name="connsiteY16" fmla="*/ 4644792 h 4650769"/>
              <a:gd name="connsiteX17" fmla="*/ 8813991 w 10052180"/>
              <a:gd name="connsiteY17" fmla="*/ 4634596 h 4650769"/>
              <a:gd name="connsiteX18" fmla="*/ 8687179 w 10052180"/>
              <a:gd name="connsiteY18" fmla="*/ 4588065 h 4650769"/>
              <a:gd name="connsiteX19" fmla="*/ 8623955 w 10052180"/>
              <a:gd name="connsiteY19" fmla="*/ 4578046 h 4650769"/>
              <a:gd name="connsiteX20" fmla="*/ 8622786 w 10052180"/>
              <a:gd name="connsiteY20" fmla="*/ 4577305 h 4650769"/>
              <a:gd name="connsiteX21" fmla="*/ 8600904 w 10052180"/>
              <a:gd name="connsiteY21" fmla="*/ 4582918 h 4650769"/>
              <a:gd name="connsiteX22" fmla="*/ 8433071 w 10052180"/>
              <a:gd name="connsiteY22" fmla="*/ 4606234 h 4650769"/>
              <a:gd name="connsiteX23" fmla="*/ 8318071 w 10052180"/>
              <a:gd name="connsiteY23" fmla="*/ 4586590 h 4650769"/>
              <a:gd name="connsiteX24" fmla="*/ 8242424 w 10052180"/>
              <a:gd name="connsiteY24" fmla="*/ 4566486 h 4650769"/>
              <a:gd name="connsiteX25" fmla="*/ 8193517 w 10052180"/>
              <a:gd name="connsiteY25" fmla="*/ 4551756 h 4650769"/>
              <a:gd name="connsiteX26" fmla="*/ 8156253 w 10052180"/>
              <a:gd name="connsiteY26" fmla="*/ 4539485 h 4650769"/>
              <a:gd name="connsiteX27" fmla="*/ 8105237 w 10052180"/>
              <a:gd name="connsiteY27" fmla="*/ 4530754 h 4650769"/>
              <a:gd name="connsiteX28" fmla="*/ 8012182 w 10052180"/>
              <a:gd name="connsiteY28" fmla="*/ 4569955 h 4650769"/>
              <a:gd name="connsiteX29" fmla="*/ 7873023 w 10052180"/>
              <a:gd name="connsiteY29" fmla="*/ 4594395 h 4650769"/>
              <a:gd name="connsiteX30" fmla="*/ 7766598 w 10052180"/>
              <a:gd name="connsiteY30" fmla="*/ 4583182 h 4650769"/>
              <a:gd name="connsiteX31" fmla="*/ 7739745 w 10052180"/>
              <a:gd name="connsiteY31" fmla="*/ 4588115 h 4650769"/>
              <a:gd name="connsiteX32" fmla="*/ 7616434 w 10052180"/>
              <a:gd name="connsiteY32" fmla="*/ 4564808 h 4650769"/>
              <a:gd name="connsiteX33" fmla="*/ 7431215 w 10052180"/>
              <a:gd name="connsiteY33" fmla="*/ 4552516 h 4650769"/>
              <a:gd name="connsiteX34" fmla="*/ 7237422 w 10052180"/>
              <a:gd name="connsiteY34" fmla="*/ 4498285 h 4650769"/>
              <a:gd name="connsiteX35" fmla="*/ 7011658 w 10052180"/>
              <a:gd name="connsiteY35" fmla="*/ 4451218 h 4650769"/>
              <a:gd name="connsiteX36" fmla="*/ 6867111 w 10052180"/>
              <a:gd name="connsiteY36" fmla="*/ 4419048 h 4650769"/>
              <a:gd name="connsiteX37" fmla="*/ 6712288 w 10052180"/>
              <a:gd name="connsiteY37" fmla="*/ 4430721 h 4650769"/>
              <a:gd name="connsiteX38" fmla="*/ 6543149 w 10052180"/>
              <a:gd name="connsiteY38" fmla="*/ 4429858 h 4650769"/>
              <a:gd name="connsiteX39" fmla="*/ 6393064 w 10052180"/>
              <a:gd name="connsiteY39" fmla="*/ 4406561 h 4650769"/>
              <a:gd name="connsiteX40" fmla="*/ 6303049 w 10052180"/>
              <a:gd name="connsiteY40" fmla="*/ 4399385 h 4650769"/>
              <a:gd name="connsiteX41" fmla="*/ 6268511 w 10052180"/>
              <a:gd name="connsiteY41" fmla="*/ 4407283 h 4650769"/>
              <a:gd name="connsiteX42" fmla="*/ 6220512 w 10052180"/>
              <a:gd name="connsiteY42" fmla="*/ 4411171 h 4650769"/>
              <a:gd name="connsiteX43" fmla="*/ 6135538 w 10052180"/>
              <a:gd name="connsiteY43" fmla="*/ 4426253 h 4650769"/>
              <a:gd name="connsiteX44" fmla="*/ 6031127 w 10052180"/>
              <a:gd name="connsiteY44" fmla="*/ 4420204 h 4650769"/>
              <a:gd name="connsiteX45" fmla="*/ 5969808 w 10052180"/>
              <a:gd name="connsiteY45" fmla="*/ 4408049 h 4650769"/>
              <a:gd name="connsiteX46" fmla="*/ 5944950 w 10052180"/>
              <a:gd name="connsiteY46" fmla="*/ 4393767 h 4650769"/>
              <a:gd name="connsiteX47" fmla="*/ 5509282 w 10052180"/>
              <a:gd name="connsiteY47" fmla="*/ 4393767 h 4650769"/>
              <a:gd name="connsiteX48" fmla="*/ 5488183 w 10052180"/>
              <a:gd name="connsiteY48" fmla="*/ 4398554 h 4650769"/>
              <a:gd name="connsiteX49" fmla="*/ 5481447 w 10052180"/>
              <a:gd name="connsiteY49" fmla="*/ 4395975 h 4650769"/>
              <a:gd name="connsiteX50" fmla="*/ 5473864 w 10052180"/>
              <a:gd name="connsiteY50" fmla="*/ 4393767 h 4650769"/>
              <a:gd name="connsiteX51" fmla="*/ 5441368 w 10052180"/>
              <a:gd name="connsiteY51" fmla="*/ 4393767 h 4650769"/>
              <a:gd name="connsiteX52" fmla="*/ 5427734 w 10052180"/>
              <a:gd name="connsiteY52" fmla="*/ 4401537 h 4650769"/>
              <a:gd name="connsiteX53" fmla="*/ 5412372 w 10052180"/>
              <a:gd name="connsiteY53" fmla="*/ 4394628 h 4650769"/>
              <a:gd name="connsiteX54" fmla="*/ 5412559 w 10052180"/>
              <a:gd name="connsiteY54" fmla="*/ 4393767 h 4650769"/>
              <a:gd name="connsiteX55" fmla="*/ 5182205 w 10052180"/>
              <a:gd name="connsiteY55" fmla="*/ 4393767 h 4650769"/>
              <a:gd name="connsiteX56" fmla="*/ 5167180 w 10052180"/>
              <a:gd name="connsiteY56" fmla="*/ 4401547 h 4650769"/>
              <a:gd name="connsiteX57" fmla="*/ 5116191 w 10052180"/>
              <a:gd name="connsiteY57" fmla="*/ 4410857 h 4650769"/>
              <a:gd name="connsiteX58" fmla="*/ 4978049 w 10052180"/>
              <a:gd name="connsiteY58" fmla="*/ 4444099 h 4650769"/>
              <a:gd name="connsiteX59" fmla="*/ 4918199 w 10052180"/>
              <a:gd name="connsiteY59" fmla="*/ 4475969 h 4650769"/>
              <a:gd name="connsiteX60" fmla="*/ 4819404 w 10052180"/>
              <a:gd name="connsiteY60" fmla="*/ 4498170 h 4650769"/>
              <a:gd name="connsiteX61" fmla="*/ 4748850 w 10052180"/>
              <a:gd name="connsiteY61" fmla="*/ 4510039 h 4650769"/>
              <a:gd name="connsiteX62" fmla="*/ 4728909 w 10052180"/>
              <a:gd name="connsiteY62" fmla="*/ 4533669 h 4650769"/>
              <a:gd name="connsiteX63" fmla="*/ 4728624 w 10052180"/>
              <a:gd name="connsiteY63" fmla="*/ 4534109 h 4650769"/>
              <a:gd name="connsiteX64" fmla="*/ 4685733 w 10052180"/>
              <a:gd name="connsiteY64" fmla="*/ 4537269 h 4650769"/>
              <a:gd name="connsiteX65" fmla="*/ 4591811 w 10052180"/>
              <a:gd name="connsiteY65" fmla="*/ 4562739 h 4650769"/>
              <a:gd name="connsiteX66" fmla="*/ 4562217 w 10052180"/>
              <a:gd name="connsiteY66" fmla="*/ 4569392 h 4650769"/>
              <a:gd name="connsiteX67" fmla="*/ 4546453 w 10052180"/>
              <a:gd name="connsiteY67" fmla="*/ 4575327 h 4650769"/>
              <a:gd name="connsiteX68" fmla="*/ 4522757 w 10052180"/>
              <a:gd name="connsiteY68" fmla="*/ 4559783 h 4650769"/>
              <a:gd name="connsiteX69" fmla="*/ 4493193 w 10052180"/>
              <a:gd name="connsiteY69" fmla="*/ 4566418 h 4650769"/>
              <a:gd name="connsiteX70" fmla="*/ 4486309 w 10052180"/>
              <a:gd name="connsiteY70" fmla="*/ 4568571 h 4650769"/>
              <a:gd name="connsiteX71" fmla="*/ 4434522 w 10052180"/>
              <a:gd name="connsiteY71" fmla="*/ 4553363 h 4650769"/>
              <a:gd name="connsiteX72" fmla="*/ 4429460 w 10052180"/>
              <a:gd name="connsiteY72" fmla="*/ 4547302 h 4650769"/>
              <a:gd name="connsiteX73" fmla="*/ 4403505 w 10052180"/>
              <a:gd name="connsiteY73" fmla="*/ 4544604 h 4650769"/>
              <a:gd name="connsiteX74" fmla="*/ 4400557 w 10052180"/>
              <a:gd name="connsiteY74" fmla="*/ 4546201 h 4650769"/>
              <a:gd name="connsiteX75" fmla="*/ 4379030 w 10052180"/>
              <a:gd name="connsiteY75" fmla="*/ 4536886 h 4650769"/>
              <a:gd name="connsiteX76" fmla="*/ 4292758 w 10052180"/>
              <a:gd name="connsiteY76" fmla="*/ 4520332 h 4650769"/>
              <a:gd name="connsiteX77" fmla="*/ 4126934 w 10052180"/>
              <a:gd name="connsiteY77" fmla="*/ 4511325 h 4650769"/>
              <a:gd name="connsiteX78" fmla="*/ 3954199 w 10052180"/>
              <a:gd name="connsiteY78" fmla="*/ 4486409 h 4650769"/>
              <a:gd name="connsiteX79" fmla="*/ 3790501 w 10052180"/>
              <a:gd name="connsiteY79" fmla="*/ 4495445 h 4650769"/>
              <a:gd name="connsiteX80" fmla="*/ 3492963 w 10052180"/>
              <a:gd name="connsiteY80" fmla="*/ 4468480 h 4650769"/>
              <a:gd name="connsiteX81" fmla="*/ 3390904 w 10052180"/>
              <a:gd name="connsiteY81" fmla="*/ 4465867 h 4650769"/>
              <a:gd name="connsiteX82" fmla="*/ 3322528 w 10052180"/>
              <a:gd name="connsiteY82" fmla="*/ 4464799 h 4650769"/>
              <a:gd name="connsiteX83" fmla="*/ 3317795 w 10052180"/>
              <a:gd name="connsiteY83" fmla="*/ 4467272 h 4650769"/>
              <a:gd name="connsiteX84" fmla="*/ 3298702 w 10052180"/>
              <a:gd name="connsiteY84" fmla="*/ 4468689 h 4650769"/>
              <a:gd name="connsiteX85" fmla="*/ 3293503 w 10052180"/>
              <a:gd name="connsiteY85" fmla="*/ 4479690 h 4650769"/>
              <a:gd name="connsiteX86" fmla="*/ 3229705 w 10052180"/>
              <a:gd name="connsiteY86" fmla="*/ 4489069 h 4650769"/>
              <a:gd name="connsiteX87" fmla="*/ 3076109 w 10052180"/>
              <a:gd name="connsiteY87" fmla="*/ 4492987 h 4650769"/>
              <a:gd name="connsiteX88" fmla="*/ 2962379 w 10052180"/>
              <a:gd name="connsiteY88" fmla="*/ 4474229 h 4650769"/>
              <a:gd name="connsiteX89" fmla="*/ 2924375 w 10052180"/>
              <a:gd name="connsiteY89" fmla="*/ 4484334 h 4650769"/>
              <a:gd name="connsiteX90" fmla="*/ 2871297 w 10052180"/>
              <a:gd name="connsiteY90" fmla="*/ 4491313 h 4650769"/>
              <a:gd name="connsiteX91" fmla="*/ 2700663 w 10052180"/>
              <a:gd name="connsiteY91" fmla="*/ 4485036 h 4650769"/>
              <a:gd name="connsiteX92" fmla="*/ 2560084 w 10052180"/>
              <a:gd name="connsiteY92" fmla="*/ 4489523 h 4650769"/>
              <a:gd name="connsiteX93" fmla="*/ 2479658 w 10052180"/>
              <a:gd name="connsiteY93" fmla="*/ 4499250 h 4650769"/>
              <a:gd name="connsiteX94" fmla="*/ 2309526 w 10052180"/>
              <a:gd name="connsiteY94" fmla="*/ 4471569 h 4650769"/>
              <a:gd name="connsiteX95" fmla="*/ 2143849 w 10052180"/>
              <a:gd name="connsiteY95" fmla="*/ 4458678 h 4650769"/>
              <a:gd name="connsiteX96" fmla="*/ 2054460 w 10052180"/>
              <a:gd name="connsiteY96" fmla="*/ 4444435 h 4650769"/>
              <a:gd name="connsiteX97" fmla="*/ 1875690 w 10052180"/>
              <a:gd name="connsiteY97" fmla="*/ 4462877 h 4650769"/>
              <a:gd name="connsiteX98" fmla="*/ 1829588 w 10052180"/>
              <a:gd name="connsiteY98" fmla="*/ 4463680 h 4650769"/>
              <a:gd name="connsiteX99" fmla="*/ 1729685 w 10052180"/>
              <a:gd name="connsiteY99" fmla="*/ 4483196 h 4650769"/>
              <a:gd name="connsiteX100" fmla="*/ 1672107 w 10052180"/>
              <a:gd name="connsiteY100" fmla="*/ 4487209 h 4650769"/>
              <a:gd name="connsiteX101" fmla="*/ 1514794 w 10052180"/>
              <a:gd name="connsiteY101" fmla="*/ 4506035 h 4650769"/>
              <a:gd name="connsiteX102" fmla="*/ 1375355 w 10052180"/>
              <a:gd name="connsiteY102" fmla="*/ 4535286 h 4650769"/>
              <a:gd name="connsiteX103" fmla="*/ 1281723 w 10052180"/>
              <a:gd name="connsiteY103" fmla="*/ 4557767 h 4650769"/>
              <a:gd name="connsiteX104" fmla="*/ 1152251 w 10052180"/>
              <a:gd name="connsiteY104" fmla="*/ 4596280 h 4650769"/>
              <a:gd name="connsiteX105" fmla="*/ 1112386 w 10052180"/>
              <a:gd name="connsiteY105" fmla="*/ 4603999 h 4650769"/>
              <a:gd name="connsiteX106" fmla="*/ 1055042 w 10052180"/>
              <a:gd name="connsiteY106" fmla="*/ 4590297 h 4650769"/>
              <a:gd name="connsiteX107" fmla="*/ 961705 w 10052180"/>
              <a:gd name="connsiteY107" fmla="*/ 4577719 h 4650769"/>
              <a:gd name="connsiteX108" fmla="*/ 875879 w 10052180"/>
              <a:gd name="connsiteY108" fmla="*/ 4564303 h 4650769"/>
              <a:gd name="connsiteX109" fmla="*/ 771366 w 10052180"/>
              <a:gd name="connsiteY109" fmla="*/ 4567383 h 4650769"/>
              <a:gd name="connsiteX110" fmla="*/ 676592 w 10052180"/>
              <a:gd name="connsiteY110" fmla="*/ 4560117 h 4650769"/>
              <a:gd name="connsiteX111" fmla="*/ 558512 w 10052180"/>
              <a:gd name="connsiteY111" fmla="*/ 4558530 h 4650769"/>
              <a:gd name="connsiteX112" fmla="*/ 362079 w 10052180"/>
              <a:gd name="connsiteY112" fmla="*/ 4545572 h 4650769"/>
              <a:gd name="connsiteX113" fmla="*/ 309653 w 10052180"/>
              <a:gd name="connsiteY113" fmla="*/ 4537476 h 4650769"/>
              <a:gd name="connsiteX114" fmla="*/ 174742 w 10052180"/>
              <a:gd name="connsiteY114" fmla="*/ 4492281 h 4650769"/>
              <a:gd name="connsiteX115" fmla="*/ 107390 w 10052180"/>
              <a:gd name="connsiteY115" fmla="*/ 4476433 h 4650769"/>
              <a:gd name="connsiteX116" fmla="*/ 2537 w 10052180"/>
              <a:gd name="connsiteY116" fmla="*/ 4465393 h 4650769"/>
              <a:gd name="connsiteX117" fmla="*/ 0 w 10052180"/>
              <a:gd name="connsiteY117" fmla="*/ 4463105 h 465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0052180" h="4650769">
                <a:moveTo>
                  <a:pt x="0" y="0"/>
                </a:moveTo>
                <a:lnTo>
                  <a:pt x="10052180" y="0"/>
                </a:lnTo>
                <a:lnTo>
                  <a:pt x="10052180" y="4571218"/>
                </a:lnTo>
                <a:lnTo>
                  <a:pt x="10050702" y="4571562"/>
                </a:lnTo>
                <a:cubicBezTo>
                  <a:pt x="10033695" y="4573943"/>
                  <a:pt x="10017259" y="4574375"/>
                  <a:pt x="10001878" y="4572066"/>
                </a:cubicBezTo>
                <a:cubicBezTo>
                  <a:pt x="9987347" y="4562370"/>
                  <a:pt x="9978539" y="4560848"/>
                  <a:pt x="9969638" y="4575824"/>
                </a:cubicBezTo>
                <a:cubicBezTo>
                  <a:pt x="9931111" y="4571506"/>
                  <a:pt x="9885705" y="4604598"/>
                  <a:pt x="9864299" y="4580290"/>
                </a:cubicBezTo>
                <a:cubicBezTo>
                  <a:pt x="9860644" y="4614890"/>
                  <a:pt x="9811449" y="4560843"/>
                  <a:pt x="9796089" y="4591897"/>
                </a:cubicBezTo>
                <a:cubicBezTo>
                  <a:pt x="9744340" y="4604414"/>
                  <a:pt x="9702353" y="4613016"/>
                  <a:pt x="9658617" y="4628572"/>
                </a:cubicBezTo>
                <a:cubicBezTo>
                  <a:pt x="9625107" y="4639733"/>
                  <a:pt x="9621223" y="4635658"/>
                  <a:pt x="9605787" y="4633374"/>
                </a:cubicBezTo>
                <a:cubicBezTo>
                  <a:pt x="9564172" y="4634284"/>
                  <a:pt x="9459602" y="4639135"/>
                  <a:pt x="9408928" y="4634030"/>
                </a:cubicBezTo>
                <a:cubicBezTo>
                  <a:pt x="9373936" y="4630911"/>
                  <a:pt x="9320962" y="4677031"/>
                  <a:pt x="9290980" y="4628234"/>
                </a:cubicBezTo>
                <a:cubicBezTo>
                  <a:pt x="9269062" y="4638218"/>
                  <a:pt x="9223761" y="4630232"/>
                  <a:pt x="9195937" y="4629562"/>
                </a:cubicBezTo>
                <a:cubicBezTo>
                  <a:pt x="9143088" y="4610116"/>
                  <a:pt x="9133223" y="4633821"/>
                  <a:pt x="9091821" y="4619955"/>
                </a:cubicBezTo>
                <a:cubicBezTo>
                  <a:pt x="9032935" y="4627891"/>
                  <a:pt x="9027183" y="4624471"/>
                  <a:pt x="9005324" y="4627981"/>
                </a:cubicBezTo>
                <a:cubicBezTo>
                  <a:pt x="8967164" y="4640966"/>
                  <a:pt x="8953005" y="4638659"/>
                  <a:pt x="8911383" y="4634700"/>
                </a:cubicBezTo>
                <a:cubicBezTo>
                  <a:pt x="8910140" y="4622209"/>
                  <a:pt x="8861731" y="4642891"/>
                  <a:pt x="8853295" y="4644792"/>
                </a:cubicBezTo>
                <a:cubicBezTo>
                  <a:pt x="8855383" y="4637166"/>
                  <a:pt x="8821677" y="4629387"/>
                  <a:pt x="8813991" y="4634596"/>
                </a:cubicBezTo>
                <a:cubicBezTo>
                  <a:pt x="8714011" y="4640974"/>
                  <a:pt x="8735462" y="4587278"/>
                  <a:pt x="8687179" y="4588065"/>
                </a:cubicBezTo>
                <a:cubicBezTo>
                  <a:pt x="8647941" y="4587885"/>
                  <a:pt x="8644846" y="4590573"/>
                  <a:pt x="8623955" y="4578046"/>
                </a:cubicBezTo>
                <a:lnTo>
                  <a:pt x="8622786" y="4577305"/>
                </a:lnTo>
                <a:lnTo>
                  <a:pt x="8600904" y="4582918"/>
                </a:lnTo>
                <a:cubicBezTo>
                  <a:pt x="8551179" y="4589770"/>
                  <a:pt x="8503007" y="4582778"/>
                  <a:pt x="8433071" y="4606234"/>
                </a:cubicBezTo>
                <a:cubicBezTo>
                  <a:pt x="8391517" y="4597543"/>
                  <a:pt x="8356812" y="4603351"/>
                  <a:pt x="8318071" y="4586590"/>
                </a:cubicBezTo>
                <a:cubicBezTo>
                  <a:pt x="8301780" y="4574528"/>
                  <a:pt x="8258966" y="4594748"/>
                  <a:pt x="8242424" y="4566486"/>
                </a:cubicBezTo>
                <a:cubicBezTo>
                  <a:pt x="8237603" y="4584126"/>
                  <a:pt x="8200783" y="4561583"/>
                  <a:pt x="8193517" y="4551756"/>
                </a:cubicBezTo>
                <a:cubicBezTo>
                  <a:pt x="8181915" y="4557821"/>
                  <a:pt x="8167403" y="4540618"/>
                  <a:pt x="8156253" y="4539485"/>
                </a:cubicBezTo>
                <a:cubicBezTo>
                  <a:pt x="8141597" y="4496572"/>
                  <a:pt x="8127998" y="4557617"/>
                  <a:pt x="8105237" y="4530754"/>
                </a:cubicBezTo>
                <a:cubicBezTo>
                  <a:pt x="8091039" y="4542025"/>
                  <a:pt x="8045973" y="4563365"/>
                  <a:pt x="8012182" y="4569955"/>
                </a:cubicBezTo>
                <a:cubicBezTo>
                  <a:pt x="7945237" y="4585532"/>
                  <a:pt x="7935255" y="4616038"/>
                  <a:pt x="7873023" y="4594395"/>
                </a:cubicBezTo>
                <a:cubicBezTo>
                  <a:pt x="7859384" y="4618199"/>
                  <a:pt x="7761094" y="4535441"/>
                  <a:pt x="7766598" y="4583182"/>
                </a:cubicBezTo>
                <a:cubicBezTo>
                  <a:pt x="7745587" y="4577284"/>
                  <a:pt x="7733182" y="4556528"/>
                  <a:pt x="7739745" y="4588115"/>
                </a:cubicBezTo>
                <a:lnTo>
                  <a:pt x="7616434" y="4564808"/>
                </a:lnTo>
                <a:cubicBezTo>
                  <a:pt x="7546376" y="4561257"/>
                  <a:pt x="7499612" y="4575632"/>
                  <a:pt x="7431215" y="4552516"/>
                </a:cubicBezTo>
                <a:cubicBezTo>
                  <a:pt x="7362500" y="4539342"/>
                  <a:pt x="7331229" y="4514002"/>
                  <a:pt x="7237422" y="4498285"/>
                </a:cubicBezTo>
                <a:cubicBezTo>
                  <a:pt x="7171877" y="4484375"/>
                  <a:pt x="7080174" y="4453116"/>
                  <a:pt x="7011658" y="4451218"/>
                </a:cubicBezTo>
                <a:cubicBezTo>
                  <a:pt x="6935893" y="4414558"/>
                  <a:pt x="6950516" y="4446303"/>
                  <a:pt x="6867111" y="4419048"/>
                </a:cubicBezTo>
                <a:cubicBezTo>
                  <a:pt x="6820640" y="4462144"/>
                  <a:pt x="6759791" y="4426229"/>
                  <a:pt x="6712288" y="4430721"/>
                </a:cubicBezTo>
                <a:cubicBezTo>
                  <a:pt x="6658294" y="4432523"/>
                  <a:pt x="6596353" y="4433885"/>
                  <a:pt x="6543149" y="4429858"/>
                </a:cubicBezTo>
                <a:cubicBezTo>
                  <a:pt x="6505785" y="4400413"/>
                  <a:pt x="6438998" y="4445436"/>
                  <a:pt x="6393064" y="4406561"/>
                </a:cubicBezTo>
                <a:cubicBezTo>
                  <a:pt x="6375470" y="4396073"/>
                  <a:pt x="6316748" y="4386920"/>
                  <a:pt x="6303049" y="4399385"/>
                </a:cubicBezTo>
                <a:cubicBezTo>
                  <a:pt x="6290271" y="4400402"/>
                  <a:pt x="6276955" y="4392864"/>
                  <a:pt x="6268511" y="4407283"/>
                </a:cubicBezTo>
                <a:cubicBezTo>
                  <a:pt x="6255819" y="4424201"/>
                  <a:pt x="6218422" y="4388280"/>
                  <a:pt x="6220512" y="4411171"/>
                </a:cubicBezTo>
                <a:cubicBezTo>
                  <a:pt x="6193829" y="4386375"/>
                  <a:pt x="6162713" y="4421037"/>
                  <a:pt x="6135538" y="4426253"/>
                </a:cubicBezTo>
                <a:cubicBezTo>
                  <a:pt x="6115250" y="4402715"/>
                  <a:pt x="6087532" y="4424859"/>
                  <a:pt x="6031127" y="4420204"/>
                </a:cubicBezTo>
                <a:cubicBezTo>
                  <a:pt x="6014546" y="4399963"/>
                  <a:pt x="5996210" y="4415252"/>
                  <a:pt x="5969808" y="4408049"/>
                </a:cubicBezTo>
                <a:lnTo>
                  <a:pt x="5944950" y="4393767"/>
                </a:lnTo>
                <a:lnTo>
                  <a:pt x="5509282" y="4393767"/>
                </a:lnTo>
                <a:lnTo>
                  <a:pt x="5488183" y="4398554"/>
                </a:lnTo>
                <a:lnTo>
                  <a:pt x="5481447" y="4395975"/>
                </a:lnTo>
                <a:lnTo>
                  <a:pt x="5473864" y="4393767"/>
                </a:lnTo>
                <a:lnTo>
                  <a:pt x="5441368" y="4393767"/>
                </a:lnTo>
                <a:lnTo>
                  <a:pt x="5427734" y="4401537"/>
                </a:lnTo>
                <a:cubicBezTo>
                  <a:pt x="5424659" y="4397308"/>
                  <a:pt x="5420116" y="4394509"/>
                  <a:pt x="5412372" y="4394628"/>
                </a:cubicBezTo>
                <a:lnTo>
                  <a:pt x="5412559" y="4393767"/>
                </a:lnTo>
                <a:lnTo>
                  <a:pt x="5182205" y="4393767"/>
                </a:lnTo>
                <a:lnTo>
                  <a:pt x="5167180" y="4401547"/>
                </a:lnTo>
                <a:cubicBezTo>
                  <a:pt x="5145322" y="4388995"/>
                  <a:pt x="5130136" y="4396666"/>
                  <a:pt x="5116191" y="4410857"/>
                </a:cubicBezTo>
                <a:cubicBezTo>
                  <a:pt x="5069121" y="4410132"/>
                  <a:pt x="5029330" y="4432817"/>
                  <a:pt x="4978049" y="4444099"/>
                </a:cubicBezTo>
                <a:cubicBezTo>
                  <a:pt x="4921746" y="4464946"/>
                  <a:pt x="4952787" y="4460274"/>
                  <a:pt x="4918199" y="4475969"/>
                </a:cubicBezTo>
                <a:lnTo>
                  <a:pt x="4819404" y="4498170"/>
                </a:lnTo>
                <a:lnTo>
                  <a:pt x="4748850" y="4510039"/>
                </a:lnTo>
                <a:lnTo>
                  <a:pt x="4728909" y="4533669"/>
                </a:lnTo>
                <a:lnTo>
                  <a:pt x="4728624" y="4534109"/>
                </a:lnTo>
                <a:lnTo>
                  <a:pt x="4685733" y="4537269"/>
                </a:lnTo>
                <a:cubicBezTo>
                  <a:pt x="4662932" y="4542040"/>
                  <a:pt x="4617689" y="4556675"/>
                  <a:pt x="4591811" y="4562739"/>
                </a:cubicBezTo>
                <a:cubicBezTo>
                  <a:pt x="4568298" y="4558219"/>
                  <a:pt x="4553786" y="4538337"/>
                  <a:pt x="4562217" y="4569392"/>
                </a:cubicBezTo>
                <a:cubicBezTo>
                  <a:pt x="4554496" y="4568788"/>
                  <a:pt x="4549787" y="4571298"/>
                  <a:pt x="4546453" y="4575327"/>
                </a:cubicBezTo>
                <a:lnTo>
                  <a:pt x="4522757" y="4559783"/>
                </a:lnTo>
                <a:lnTo>
                  <a:pt x="4493193" y="4566418"/>
                </a:lnTo>
                <a:lnTo>
                  <a:pt x="4486309" y="4568571"/>
                </a:lnTo>
                <a:lnTo>
                  <a:pt x="4434522" y="4553363"/>
                </a:lnTo>
                <a:lnTo>
                  <a:pt x="4429460" y="4547302"/>
                </a:lnTo>
                <a:cubicBezTo>
                  <a:pt x="4424037" y="4543565"/>
                  <a:pt x="4416331" y="4541821"/>
                  <a:pt x="4403505" y="4544604"/>
                </a:cubicBezTo>
                <a:lnTo>
                  <a:pt x="4400557" y="4546201"/>
                </a:lnTo>
                <a:lnTo>
                  <a:pt x="4379030" y="4536886"/>
                </a:lnTo>
                <a:cubicBezTo>
                  <a:pt x="4372078" y="4532654"/>
                  <a:pt x="4297808" y="4527155"/>
                  <a:pt x="4292758" y="4520332"/>
                </a:cubicBezTo>
                <a:cubicBezTo>
                  <a:pt x="4211493" y="4536974"/>
                  <a:pt x="4205812" y="4507045"/>
                  <a:pt x="4126934" y="4511325"/>
                </a:cubicBezTo>
                <a:cubicBezTo>
                  <a:pt x="4058483" y="4465563"/>
                  <a:pt x="4015465" y="4493211"/>
                  <a:pt x="3954199" y="4486409"/>
                </a:cubicBezTo>
                <a:cubicBezTo>
                  <a:pt x="3895850" y="4481584"/>
                  <a:pt x="3868881" y="4496263"/>
                  <a:pt x="3790501" y="4495445"/>
                </a:cubicBezTo>
                <a:cubicBezTo>
                  <a:pt x="3707431" y="4485284"/>
                  <a:pt x="3586435" y="4490248"/>
                  <a:pt x="3492963" y="4468480"/>
                </a:cubicBezTo>
                <a:cubicBezTo>
                  <a:pt x="3419549" y="4461359"/>
                  <a:pt x="3419311" y="4466480"/>
                  <a:pt x="3390904" y="4465867"/>
                </a:cubicBezTo>
                <a:cubicBezTo>
                  <a:pt x="3381467" y="4468795"/>
                  <a:pt x="3331557" y="4460030"/>
                  <a:pt x="3322528" y="4464799"/>
                </a:cubicBezTo>
                <a:lnTo>
                  <a:pt x="3317795" y="4467272"/>
                </a:lnTo>
                <a:lnTo>
                  <a:pt x="3298702" y="4468689"/>
                </a:lnTo>
                <a:lnTo>
                  <a:pt x="3293503" y="4479690"/>
                </a:lnTo>
                <a:lnTo>
                  <a:pt x="3229705" y="4489069"/>
                </a:lnTo>
                <a:cubicBezTo>
                  <a:pt x="3187202" y="4462144"/>
                  <a:pt x="3151062" y="4494035"/>
                  <a:pt x="3076109" y="4492987"/>
                </a:cubicBezTo>
                <a:cubicBezTo>
                  <a:pt x="3056222" y="4483674"/>
                  <a:pt x="2977114" y="4460921"/>
                  <a:pt x="2962379" y="4474229"/>
                </a:cubicBezTo>
                <a:cubicBezTo>
                  <a:pt x="2948249" y="4476071"/>
                  <a:pt x="2933210" y="4469418"/>
                  <a:pt x="2924375" y="4484334"/>
                </a:cubicBezTo>
                <a:cubicBezTo>
                  <a:pt x="2910921" y="4502015"/>
                  <a:pt x="2868144" y="4468636"/>
                  <a:pt x="2871297" y="4491313"/>
                </a:cubicBezTo>
                <a:cubicBezTo>
                  <a:pt x="2834012" y="4491430"/>
                  <a:pt x="2752532" y="4485335"/>
                  <a:pt x="2700663" y="4485036"/>
                </a:cubicBezTo>
                <a:cubicBezTo>
                  <a:pt x="2675164" y="4459571"/>
                  <a:pt x="2600340" y="4494322"/>
                  <a:pt x="2560084" y="4489523"/>
                </a:cubicBezTo>
                <a:cubicBezTo>
                  <a:pt x="2524760" y="4491171"/>
                  <a:pt x="2521424" y="4504416"/>
                  <a:pt x="2479658" y="4499250"/>
                </a:cubicBezTo>
                <a:cubicBezTo>
                  <a:pt x="2405210" y="4494755"/>
                  <a:pt x="2378207" y="4484444"/>
                  <a:pt x="2309526" y="4471569"/>
                </a:cubicBezTo>
                <a:cubicBezTo>
                  <a:pt x="2231692" y="4461873"/>
                  <a:pt x="2230867" y="4475023"/>
                  <a:pt x="2143849" y="4458678"/>
                </a:cubicBezTo>
                <a:cubicBezTo>
                  <a:pt x="2123776" y="4453795"/>
                  <a:pt x="2075082" y="4453878"/>
                  <a:pt x="2054460" y="4444435"/>
                </a:cubicBezTo>
                <a:cubicBezTo>
                  <a:pt x="2025665" y="4449526"/>
                  <a:pt x="1907402" y="4455434"/>
                  <a:pt x="1875690" y="4462877"/>
                </a:cubicBezTo>
                <a:cubicBezTo>
                  <a:pt x="1830650" y="4467513"/>
                  <a:pt x="1869806" y="4459610"/>
                  <a:pt x="1829588" y="4463680"/>
                </a:cubicBezTo>
                <a:cubicBezTo>
                  <a:pt x="1791050" y="4448543"/>
                  <a:pt x="1782985" y="4472982"/>
                  <a:pt x="1729685" y="4483196"/>
                </a:cubicBezTo>
                <a:cubicBezTo>
                  <a:pt x="1707743" y="4468503"/>
                  <a:pt x="1689784" y="4474556"/>
                  <a:pt x="1672107" y="4487209"/>
                </a:cubicBezTo>
                <a:cubicBezTo>
                  <a:pt x="1620500" y="4481667"/>
                  <a:pt x="1573015" y="4500097"/>
                  <a:pt x="1514794" y="4506035"/>
                </a:cubicBezTo>
                <a:cubicBezTo>
                  <a:pt x="1452269" y="4488005"/>
                  <a:pt x="1437575" y="4529096"/>
                  <a:pt x="1375355" y="4535286"/>
                </a:cubicBezTo>
                <a:cubicBezTo>
                  <a:pt x="1321736" y="4564899"/>
                  <a:pt x="1333953" y="4560797"/>
                  <a:pt x="1281723" y="4557767"/>
                </a:cubicBezTo>
                <a:cubicBezTo>
                  <a:pt x="1233584" y="4553963"/>
                  <a:pt x="1251636" y="4608894"/>
                  <a:pt x="1152251" y="4596280"/>
                </a:cubicBezTo>
                <a:cubicBezTo>
                  <a:pt x="1144905" y="4590601"/>
                  <a:pt x="1110779" y="4596258"/>
                  <a:pt x="1112386" y="4603999"/>
                </a:cubicBezTo>
                <a:cubicBezTo>
                  <a:pt x="1104086" y="4601575"/>
                  <a:pt x="1057064" y="4577908"/>
                  <a:pt x="1055042" y="4590297"/>
                </a:cubicBezTo>
                <a:cubicBezTo>
                  <a:pt x="1013255" y="4591647"/>
                  <a:pt x="998979" y="4593064"/>
                  <a:pt x="961705" y="4577719"/>
                </a:cubicBezTo>
                <a:cubicBezTo>
                  <a:pt x="940108" y="4572850"/>
                  <a:pt x="934154" y="4575904"/>
                  <a:pt x="875879" y="4564303"/>
                </a:cubicBezTo>
                <a:cubicBezTo>
                  <a:pt x="833691" y="4575554"/>
                  <a:pt x="825327" y="4551279"/>
                  <a:pt x="771366" y="4567383"/>
                </a:cubicBezTo>
                <a:cubicBezTo>
                  <a:pt x="743555" y="4566313"/>
                  <a:pt x="697843" y="4571452"/>
                  <a:pt x="676592" y="4560117"/>
                </a:cubicBezTo>
                <a:cubicBezTo>
                  <a:pt x="643619" y="4606945"/>
                  <a:pt x="593631" y="4557605"/>
                  <a:pt x="558512" y="4558530"/>
                </a:cubicBezTo>
                <a:cubicBezTo>
                  <a:pt x="507618" y="4560458"/>
                  <a:pt x="403556" y="4549081"/>
                  <a:pt x="362079" y="4545572"/>
                </a:cubicBezTo>
                <a:cubicBezTo>
                  <a:pt x="346531" y="4546886"/>
                  <a:pt x="342400" y="4550710"/>
                  <a:pt x="309653" y="4537476"/>
                </a:cubicBezTo>
                <a:cubicBezTo>
                  <a:pt x="266974" y="4519218"/>
                  <a:pt x="225607" y="4508008"/>
                  <a:pt x="174742" y="4492281"/>
                </a:cubicBezTo>
                <a:cubicBezTo>
                  <a:pt x="161353" y="4460328"/>
                  <a:pt x="108876" y="4511194"/>
                  <a:pt x="107390" y="4476433"/>
                </a:cubicBezTo>
                <a:cubicBezTo>
                  <a:pt x="84507" y="4499356"/>
                  <a:pt x="41258" y="4463491"/>
                  <a:pt x="2537" y="4465393"/>
                </a:cubicBezTo>
                <a:lnTo>
                  <a:pt x="0" y="4463105"/>
                </a:lnTo>
                <a:close/>
              </a:path>
            </a:pathLst>
          </a:custGeom>
          <a:solidFill>
            <a:schemeClr val="bg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530308A-B040-47B8-ADCF-80FE25E57016}"/>
              </a:ext>
            </a:extLst>
          </p:cNvPr>
          <p:cNvSpPr>
            <a:spLocks noGrp="1"/>
          </p:cNvSpPr>
          <p:nvPr>
            <p:ph type="ctrTitle"/>
          </p:nvPr>
        </p:nvSpPr>
        <p:spPr>
          <a:xfrm>
            <a:off x="2338316" y="1784745"/>
            <a:ext cx="7514811" cy="1107745"/>
          </a:xfrm>
        </p:spPr>
        <p:txBody>
          <a:bodyPr anchor="b">
            <a:normAutofit fontScale="90000"/>
          </a:bodyPr>
          <a:lstStyle/>
          <a:p>
            <a:r>
              <a:rPr lang="en-US" sz="6600" dirty="0">
                <a:solidFill>
                  <a:schemeClr val="tx1">
                    <a:lumMod val="85000"/>
                    <a:lumOff val="15000"/>
                  </a:schemeClr>
                </a:solidFill>
              </a:rPr>
              <a:t>WildCAD-E</a:t>
            </a:r>
            <a:br>
              <a:rPr lang="en-US" dirty="0"/>
            </a:br>
            <a:r>
              <a:rPr lang="en-US" dirty="0"/>
              <a:t> (</a:t>
            </a:r>
            <a:r>
              <a:rPr lang="en-US" sz="4900" dirty="0"/>
              <a:t>WildCAD – Enterprise) </a:t>
            </a:r>
            <a:endParaRPr lang="en-US" sz="4900" dirty="0">
              <a:solidFill>
                <a:schemeClr val="tx1">
                  <a:lumMod val="85000"/>
                  <a:lumOff val="15000"/>
                </a:schemeClr>
              </a:solidFill>
            </a:endParaRPr>
          </a:p>
        </p:txBody>
      </p:sp>
      <p:sp>
        <p:nvSpPr>
          <p:cNvPr id="14" name="Rectangle 6">
            <a:extLst>
              <a:ext uri="{FF2B5EF4-FFF2-40B4-BE49-F238E27FC236}">
                <a16:creationId xmlns:a16="http://schemas.microsoft.com/office/drawing/2014/main" id="{6AA9F379-605C-48FC-AA29-73D667134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539458"/>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055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F1D-EF82-4156-979E-9BF3F6629EE3}"/>
              </a:ext>
            </a:extLst>
          </p:cNvPr>
          <p:cNvSpPr>
            <a:spLocks noGrp="1"/>
          </p:cNvSpPr>
          <p:nvPr>
            <p:ph type="title"/>
          </p:nvPr>
        </p:nvSpPr>
        <p:spPr>
          <a:xfrm>
            <a:off x="838200" y="365125"/>
            <a:ext cx="10515600" cy="1010669"/>
          </a:xfrm>
        </p:spPr>
        <p:txBody>
          <a:bodyPr>
            <a:normAutofit fontScale="90000"/>
          </a:bodyPr>
          <a:lstStyle/>
          <a:p>
            <a:r>
              <a:rPr lang="en-US" dirty="0"/>
              <a:t> </a:t>
            </a:r>
            <a:r>
              <a:rPr lang="en-US" b="1" dirty="0"/>
              <a:t>Contract Award </a:t>
            </a:r>
            <a:br>
              <a:rPr lang="en-US" dirty="0"/>
            </a:br>
            <a:endParaRPr lang="en-US" dirty="0"/>
          </a:p>
        </p:txBody>
      </p:sp>
      <p:sp>
        <p:nvSpPr>
          <p:cNvPr id="3" name="Content Placeholder 2">
            <a:extLst>
              <a:ext uri="{FF2B5EF4-FFF2-40B4-BE49-F238E27FC236}">
                <a16:creationId xmlns:a16="http://schemas.microsoft.com/office/drawing/2014/main" id="{B06DCB09-5996-48C2-9BA9-3A93DA699E97}"/>
              </a:ext>
            </a:extLst>
          </p:cNvPr>
          <p:cNvSpPr>
            <a:spLocks noGrp="1"/>
          </p:cNvSpPr>
          <p:nvPr>
            <p:ph idx="1"/>
          </p:nvPr>
        </p:nvSpPr>
        <p:spPr/>
        <p:txBody>
          <a:bodyPr>
            <a:normAutofit lnSpcReduction="10000"/>
          </a:bodyPr>
          <a:lstStyle/>
          <a:p>
            <a:endParaRPr lang="en-US" dirty="0"/>
          </a:p>
          <a:p>
            <a:r>
              <a:rPr lang="en-US" dirty="0"/>
              <a:t>The CAD follow on contract was awarded on December 22, 2020 to Bighorn Information Systems. The period of performance began on December 31, 2020 and is structured for base year plus seven option years. The kickoff meeting with the vendor was held January 7, 2021. </a:t>
            </a:r>
          </a:p>
          <a:p>
            <a:endParaRPr lang="en-US" dirty="0"/>
          </a:p>
          <a:p>
            <a:r>
              <a:rPr lang="en-US" dirty="0"/>
              <a:t> The current WildCAD6 solution will remain in place while requirements that were defined in the solicitation are developed and implemented in the new state-of-the-art WildCAD-E (WildCAD - Enterprise). The target for the release of WildCAD-E is the first quarter of 2023. </a:t>
            </a:r>
          </a:p>
          <a:p>
            <a:pPr marL="0" indent="0">
              <a:buNone/>
            </a:pPr>
            <a:endParaRPr lang="en-US" dirty="0"/>
          </a:p>
        </p:txBody>
      </p:sp>
    </p:spTree>
    <p:extLst>
      <p:ext uri="{BB962C8B-B14F-4D97-AF65-F5344CB8AC3E}">
        <p14:creationId xmlns:p14="http://schemas.microsoft.com/office/powerpoint/2010/main" val="52806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D8AE-9C99-4738-8119-C20A8F5FC979}"/>
              </a:ext>
            </a:extLst>
          </p:cNvPr>
          <p:cNvSpPr>
            <a:spLocks noGrp="1"/>
          </p:cNvSpPr>
          <p:nvPr>
            <p:ph type="title"/>
          </p:nvPr>
        </p:nvSpPr>
        <p:spPr/>
        <p:txBody>
          <a:bodyPr/>
          <a:lstStyle/>
          <a:p>
            <a:br>
              <a:rPr lang="en-US" dirty="0"/>
            </a:br>
            <a:r>
              <a:rPr lang="en-US" dirty="0"/>
              <a:t> </a:t>
            </a:r>
            <a:r>
              <a:rPr lang="en-US" b="1" dirty="0"/>
              <a:t>WildCAD-E Highlights </a:t>
            </a:r>
            <a:endParaRPr lang="en-US" dirty="0"/>
          </a:p>
        </p:txBody>
      </p:sp>
      <p:sp>
        <p:nvSpPr>
          <p:cNvPr id="3" name="Content Placeholder 2">
            <a:extLst>
              <a:ext uri="{FF2B5EF4-FFF2-40B4-BE49-F238E27FC236}">
                <a16:creationId xmlns:a16="http://schemas.microsoft.com/office/drawing/2014/main" id="{E5DB093F-7030-4D0B-A540-52266CDF3B63}"/>
              </a:ext>
            </a:extLst>
          </p:cNvPr>
          <p:cNvSpPr>
            <a:spLocks noGrp="1"/>
          </p:cNvSpPr>
          <p:nvPr>
            <p:ph idx="1"/>
          </p:nvPr>
        </p:nvSpPr>
        <p:spPr/>
        <p:txBody>
          <a:bodyPr>
            <a:normAutofit fontScale="62500" lnSpcReduction="20000"/>
          </a:bodyPr>
          <a:lstStyle/>
          <a:p>
            <a:pPr marL="0" indent="0">
              <a:buNone/>
            </a:pPr>
            <a:r>
              <a:rPr lang="en-US" dirty="0"/>
              <a:t>• Web based application</a:t>
            </a:r>
          </a:p>
          <a:p>
            <a:pPr marL="0" indent="0">
              <a:buNone/>
            </a:pPr>
            <a:r>
              <a:rPr lang="en-US" dirty="0"/>
              <a:t>• Mobile access</a:t>
            </a:r>
          </a:p>
          <a:p>
            <a:pPr marL="0" indent="0">
              <a:buNone/>
            </a:pPr>
            <a:r>
              <a:rPr lang="en-US" dirty="0"/>
              <a:t>• All Hazard operational data integration</a:t>
            </a:r>
          </a:p>
          <a:p>
            <a:pPr marL="0" indent="0">
              <a:buNone/>
            </a:pPr>
            <a:r>
              <a:rPr lang="en-US" dirty="0"/>
              <a:t>• Law Enforcement data integration</a:t>
            </a:r>
          </a:p>
          <a:p>
            <a:pPr marL="0" indent="0">
              <a:buNone/>
            </a:pPr>
            <a:r>
              <a:rPr lang="en-US" dirty="0"/>
              <a:t>• Intuitive user interface</a:t>
            </a:r>
          </a:p>
          <a:p>
            <a:pPr marL="0" indent="0">
              <a:buNone/>
            </a:pPr>
            <a:r>
              <a:rPr lang="en-US" dirty="0"/>
              <a:t>• Updated mapping interface</a:t>
            </a:r>
          </a:p>
          <a:p>
            <a:pPr marL="0" indent="0">
              <a:buNone/>
            </a:pPr>
            <a:r>
              <a:rPr lang="en-US" dirty="0"/>
              <a:t>• Help desk support</a:t>
            </a:r>
          </a:p>
          <a:p>
            <a:pPr marL="0" indent="0">
              <a:buNone/>
            </a:pPr>
            <a:r>
              <a:rPr lang="en-US" dirty="0"/>
              <a:t>• Hosted in a FedRAMP compliant cloud environment with an Authority to Operate (ATO)</a:t>
            </a:r>
          </a:p>
          <a:p>
            <a:pPr marL="0" indent="0">
              <a:buNone/>
            </a:pPr>
            <a:r>
              <a:rPr lang="en-US" dirty="0"/>
              <a:t>•Authentication will be through IWFIRP (Interagency Wildland Fire Incident Response Portal) - the same portal used for other systems such as IROC</a:t>
            </a:r>
          </a:p>
          <a:p>
            <a:pPr marL="0" indent="0">
              <a:buNone/>
            </a:pPr>
            <a:r>
              <a:rPr lang="en-US" dirty="0"/>
              <a:t>•The user interface will not be like most web applications. Instead, just like WildCAD6, users will be able to have multiple, resizable “windows”, save their own custom “screen layout”, click and drag, etc. </a:t>
            </a:r>
          </a:p>
          <a:p>
            <a:pPr marL="0" indent="0">
              <a:buNone/>
            </a:pPr>
            <a:r>
              <a:rPr lang="en-US" dirty="0"/>
              <a:t>•Our intent is to maintain all functionality presently in WildCAD6, plus additional capabilities such as improved mapping and a true mobile app.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812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E444-B5B2-4CC6-983C-7A82C4FF7299}"/>
              </a:ext>
            </a:extLst>
          </p:cNvPr>
          <p:cNvSpPr>
            <a:spLocks noGrp="1"/>
          </p:cNvSpPr>
          <p:nvPr>
            <p:ph type="title"/>
          </p:nvPr>
        </p:nvSpPr>
        <p:spPr/>
        <p:txBody>
          <a:bodyPr/>
          <a:lstStyle/>
          <a:p>
            <a:r>
              <a:rPr lang="en-US" dirty="0"/>
              <a:t>WildCAD-E Support Teams</a:t>
            </a:r>
          </a:p>
        </p:txBody>
      </p:sp>
      <p:sp>
        <p:nvSpPr>
          <p:cNvPr id="3" name="Content Placeholder 2">
            <a:extLst>
              <a:ext uri="{FF2B5EF4-FFF2-40B4-BE49-F238E27FC236}">
                <a16:creationId xmlns:a16="http://schemas.microsoft.com/office/drawing/2014/main" id="{930EA69D-06A8-4135-8B25-ACCDB309A7A9}"/>
              </a:ext>
            </a:extLst>
          </p:cNvPr>
          <p:cNvSpPr>
            <a:spLocks noGrp="1"/>
          </p:cNvSpPr>
          <p:nvPr>
            <p:ph idx="1"/>
          </p:nvPr>
        </p:nvSpPr>
        <p:spPr/>
        <p:txBody>
          <a:bodyPr/>
          <a:lstStyle/>
          <a:p>
            <a:pPr marL="0" indent="0">
              <a:buNone/>
            </a:pPr>
            <a:r>
              <a:rPr lang="en-US" dirty="0"/>
              <a:t>In coordination and collaboration with the developer,</a:t>
            </a:r>
          </a:p>
          <a:p>
            <a:pPr marL="0" indent="0">
              <a:buNone/>
            </a:pPr>
            <a:r>
              <a:rPr lang="en-US" dirty="0"/>
              <a:t>WildCAD-E support teams are being established. The support teams will consist of the development team, a core project team and the National Interagency Computer Aided Dispatch Subcommittee(NICADS), an interagency mix of users and subject matter experts (SME’s).</a:t>
            </a:r>
          </a:p>
        </p:txBody>
      </p:sp>
    </p:spTree>
    <p:extLst>
      <p:ext uri="{BB962C8B-B14F-4D97-AF65-F5344CB8AC3E}">
        <p14:creationId xmlns:p14="http://schemas.microsoft.com/office/powerpoint/2010/main" val="323962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2EBC9-C38E-4CDC-8B9D-A51A42A8F879}"/>
              </a:ext>
            </a:extLst>
          </p:cNvPr>
          <p:cNvSpPr>
            <a:spLocks noGrp="1"/>
          </p:cNvSpPr>
          <p:nvPr>
            <p:ph type="title"/>
          </p:nvPr>
        </p:nvSpPr>
        <p:spPr/>
        <p:txBody>
          <a:bodyPr/>
          <a:lstStyle/>
          <a:p>
            <a:r>
              <a:rPr lang="en-US" dirty="0"/>
              <a:t>The Development Team</a:t>
            </a:r>
          </a:p>
        </p:txBody>
      </p:sp>
      <p:sp>
        <p:nvSpPr>
          <p:cNvPr id="3" name="Content Placeholder 2">
            <a:extLst>
              <a:ext uri="{FF2B5EF4-FFF2-40B4-BE49-F238E27FC236}">
                <a16:creationId xmlns:a16="http://schemas.microsoft.com/office/drawing/2014/main" id="{9B15EC6E-8EC8-4ABA-9BC6-90DFD947B4F0}"/>
              </a:ext>
            </a:extLst>
          </p:cNvPr>
          <p:cNvSpPr>
            <a:spLocks noGrp="1"/>
          </p:cNvSpPr>
          <p:nvPr>
            <p:ph idx="1"/>
          </p:nvPr>
        </p:nvSpPr>
        <p:spPr/>
        <p:txBody>
          <a:bodyPr/>
          <a:lstStyle/>
          <a:p>
            <a:r>
              <a:rPr lang="en-US" dirty="0"/>
              <a:t>Responsible for design, development and implementation of WildCAD-E.</a:t>
            </a:r>
          </a:p>
          <a:p>
            <a:r>
              <a:rPr lang="en-US" dirty="0"/>
              <a:t>Bighorn Information System is the primary contractor on this effort.</a:t>
            </a:r>
          </a:p>
          <a:p>
            <a:r>
              <a:rPr lang="en-US" dirty="0"/>
              <a:t>Bighorn has teamed up with SAIC as a subcontractor. SAIC brings many years of experience developing systems for the wildland fire community and a depth of technical expertise that fortifies Bighorn’s years of development and support of WildCAD. This team is led by Brian </a:t>
            </a:r>
            <a:r>
              <a:rPr lang="en-US" dirty="0" err="1"/>
              <a:t>Booher</a:t>
            </a:r>
            <a:r>
              <a:rPr lang="en-US" dirty="0"/>
              <a:t>, Bighorn Information Systems and </a:t>
            </a:r>
            <a:r>
              <a:rPr lang="en-US" dirty="0" err="1"/>
              <a:t>Tani</a:t>
            </a:r>
            <a:r>
              <a:rPr lang="en-US" dirty="0"/>
              <a:t> Converse, SAIC</a:t>
            </a:r>
          </a:p>
        </p:txBody>
      </p:sp>
    </p:spTree>
    <p:extLst>
      <p:ext uri="{BB962C8B-B14F-4D97-AF65-F5344CB8AC3E}">
        <p14:creationId xmlns:p14="http://schemas.microsoft.com/office/powerpoint/2010/main" val="1802700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886FE-35DA-408E-899E-DCEEC0A0B47D}"/>
              </a:ext>
            </a:extLst>
          </p:cNvPr>
          <p:cNvSpPr>
            <a:spLocks noGrp="1"/>
          </p:cNvSpPr>
          <p:nvPr>
            <p:ph type="title"/>
          </p:nvPr>
        </p:nvSpPr>
        <p:spPr/>
        <p:txBody>
          <a:bodyPr/>
          <a:lstStyle/>
          <a:p>
            <a:r>
              <a:rPr lang="en-US" dirty="0"/>
              <a:t>The Core Project Team</a:t>
            </a:r>
          </a:p>
        </p:txBody>
      </p:sp>
      <p:sp>
        <p:nvSpPr>
          <p:cNvPr id="3" name="Content Placeholder 2">
            <a:extLst>
              <a:ext uri="{FF2B5EF4-FFF2-40B4-BE49-F238E27FC236}">
                <a16:creationId xmlns:a16="http://schemas.microsoft.com/office/drawing/2014/main" id="{F0FA4F71-2204-40C4-8136-8E7BDC10D781}"/>
              </a:ext>
            </a:extLst>
          </p:cNvPr>
          <p:cNvSpPr>
            <a:spLocks noGrp="1"/>
          </p:cNvSpPr>
          <p:nvPr>
            <p:ph idx="1"/>
          </p:nvPr>
        </p:nvSpPr>
        <p:spPr/>
        <p:txBody>
          <a:bodyPr/>
          <a:lstStyle/>
          <a:p>
            <a:endParaRPr lang="en-US" dirty="0"/>
          </a:p>
          <a:p>
            <a:pPr marL="0" indent="0">
              <a:buNone/>
            </a:pPr>
            <a:r>
              <a:rPr lang="en-US" dirty="0"/>
              <a:t>Manage and guide the development and implementation of WildCAD-E. The Team is made up of two (2) project managers and two (2) business leads.  The project team is:</a:t>
            </a:r>
          </a:p>
          <a:p>
            <a:pPr marL="0" indent="0">
              <a:buNone/>
            </a:pPr>
            <a:endParaRPr lang="en-US" dirty="0"/>
          </a:p>
          <a:p>
            <a:r>
              <a:rPr lang="en-US" dirty="0" err="1"/>
              <a:t>Jaymee</a:t>
            </a:r>
            <a:r>
              <a:rPr lang="en-US" dirty="0"/>
              <a:t> </a:t>
            </a:r>
            <a:r>
              <a:rPr lang="en-US" dirty="0" err="1"/>
              <a:t>Fojtik</a:t>
            </a:r>
            <a:r>
              <a:rPr lang="en-US" dirty="0"/>
              <a:t> (jaymee_fojtik@ios.doi.gov) – DOI Project Manager;</a:t>
            </a:r>
          </a:p>
          <a:p>
            <a:r>
              <a:rPr lang="en-US" dirty="0"/>
              <a:t>Angie Hinker (angie.hinker@usda.gov) – USFS Project Manager;</a:t>
            </a:r>
          </a:p>
          <a:p>
            <a:r>
              <a:rPr lang="en-US" dirty="0"/>
              <a:t>Chuck Wamack (david_wamack@ios.doi.gov) – DOI Business Lead;</a:t>
            </a:r>
          </a:p>
          <a:p>
            <a:r>
              <a:rPr lang="en-US" dirty="0"/>
              <a:t>Julie Polutnik (julie.polutnik@usda.gov) – USFS Business Lead.</a:t>
            </a:r>
          </a:p>
        </p:txBody>
      </p:sp>
    </p:spTree>
    <p:extLst>
      <p:ext uri="{BB962C8B-B14F-4D97-AF65-F5344CB8AC3E}">
        <p14:creationId xmlns:p14="http://schemas.microsoft.com/office/powerpoint/2010/main" val="11287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3AC0A-513B-4274-95F7-DD4628ADDFFC}"/>
              </a:ext>
            </a:extLst>
          </p:cNvPr>
          <p:cNvSpPr>
            <a:spLocks noGrp="1"/>
          </p:cNvSpPr>
          <p:nvPr>
            <p:ph type="title"/>
          </p:nvPr>
        </p:nvSpPr>
        <p:spPr/>
        <p:txBody>
          <a:bodyPr/>
          <a:lstStyle/>
          <a:p>
            <a:r>
              <a:rPr lang="en-US" dirty="0"/>
              <a:t>The National Interagency Computer Aided Dispatch Subcommittee (NICADS)</a:t>
            </a:r>
          </a:p>
        </p:txBody>
      </p:sp>
      <p:sp>
        <p:nvSpPr>
          <p:cNvPr id="3" name="Content Placeholder 2">
            <a:extLst>
              <a:ext uri="{FF2B5EF4-FFF2-40B4-BE49-F238E27FC236}">
                <a16:creationId xmlns:a16="http://schemas.microsoft.com/office/drawing/2014/main" id="{1535B545-C4B1-4A39-B76D-2D02BB928888}"/>
              </a:ext>
            </a:extLst>
          </p:cNvPr>
          <p:cNvSpPr>
            <a:spLocks noGrp="1"/>
          </p:cNvSpPr>
          <p:nvPr>
            <p:ph idx="1"/>
          </p:nvPr>
        </p:nvSpPr>
        <p:spPr/>
        <p:txBody>
          <a:bodyPr/>
          <a:lstStyle/>
          <a:p>
            <a:r>
              <a:rPr lang="en-US" dirty="0"/>
              <a:t>NICADS is chartered to “Monitor CAD change requests, prioritize, and recommend program enhancements through proper channels.”</a:t>
            </a:r>
          </a:p>
          <a:p>
            <a:r>
              <a:rPr lang="en-US" dirty="0"/>
              <a:t>The members of this subcommittee represent the wildland fire dispatch community, they are users of the application and subject matter experts (SMEs) in the dispatching field. The subcommittee is supported by the business leads.</a:t>
            </a:r>
          </a:p>
          <a:p>
            <a:r>
              <a:rPr lang="en-US" dirty="0"/>
              <a:t>Additionally, subcommittee members represent their respective geographic areas and are the point of contact for those users.</a:t>
            </a:r>
          </a:p>
          <a:p>
            <a:r>
              <a:rPr lang="en-US" dirty="0"/>
              <a:t>The NICADS is developing processes and procedures to support development and implementation of WildCAD-E.</a:t>
            </a:r>
          </a:p>
        </p:txBody>
      </p:sp>
    </p:spTree>
    <p:extLst>
      <p:ext uri="{BB962C8B-B14F-4D97-AF65-F5344CB8AC3E}">
        <p14:creationId xmlns:p14="http://schemas.microsoft.com/office/powerpoint/2010/main" val="352548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77FAD-E4B2-4288-97C3-1BC26057D556}"/>
              </a:ext>
            </a:extLst>
          </p:cNvPr>
          <p:cNvSpPr>
            <a:spLocks noGrp="1"/>
          </p:cNvSpPr>
          <p:nvPr>
            <p:ph type="title"/>
          </p:nvPr>
        </p:nvSpPr>
        <p:spPr/>
        <p:txBody>
          <a:bodyPr/>
          <a:lstStyle/>
          <a:p>
            <a:r>
              <a:rPr lang="en-US" dirty="0"/>
              <a:t>The National Interagency Computer Aided Dispatch Subcommittee (NICADS) Members</a:t>
            </a:r>
          </a:p>
        </p:txBody>
      </p:sp>
      <p:sp>
        <p:nvSpPr>
          <p:cNvPr id="3" name="Content Placeholder 2">
            <a:extLst>
              <a:ext uri="{FF2B5EF4-FFF2-40B4-BE49-F238E27FC236}">
                <a16:creationId xmlns:a16="http://schemas.microsoft.com/office/drawing/2014/main" id="{255B12CF-083A-417F-AD0D-C15E8CD4D725}"/>
              </a:ext>
            </a:extLst>
          </p:cNvPr>
          <p:cNvSpPr>
            <a:spLocks noGrp="1"/>
          </p:cNvSpPr>
          <p:nvPr>
            <p:ph idx="1"/>
          </p:nvPr>
        </p:nvSpPr>
        <p:spPr/>
        <p:txBody>
          <a:bodyPr>
            <a:normAutofit fontScale="77500" lnSpcReduction="20000"/>
          </a:bodyPr>
          <a:lstStyle/>
          <a:p>
            <a:r>
              <a:rPr lang="en-US" dirty="0"/>
              <a:t>Celeste Hancock (celeste.hancock@usda.gov) Great Basin</a:t>
            </a:r>
          </a:p>
          <a:p>
            <a:r>
              <a:rPr lang="en-US" dirty="0"/>
              <a:t>Andrea </a:t>
            </a:r>
            <a:r>
              <a:rPr lang="en-US" dirty="0" err="1"/>
              <a:t>Lannen</a:t>
            </a:r>
            <a:r>
              <a:rPr lang="en-US" dirty="0"/>
              <a:t>-Littlefield (alannenlittlefield@blm.gov) Southern California</a:t>
            </a:r>
          </a:p>
          <a:p>
            <a:r>
              <a:rPr lang="en-US" dirty="0"/>
              <a:t>Scott Wylie (earl.wylie@usda.gov) Northern California</a:t>
            </a:r>
          </a:p>
          <a:p>
            <a:r>
              <a:rPr lang="en-US" dirty="0"/>
              <a:t>David Lee (david_lee@firenet.gov) Northern Rockies</a:t>
            </a:r>
          </a:p>
          <a:p>
            <a:r>
              <a:rPr lang="en-US" dirty="0"/>
              <a:t>Diane Campbell (diane.campbell@alaska.gov) Alaska Division of Forestry</a:t>
            </a:r>
          </a:p>
          <a:p>
            <a:r>
              <a:rPr lang="en-US" dirty="0"/>
              <a:t>Jeremy McKellar (jeremy.mckellar@usda.gov) Alaska</a:t>
            </a:r>
          </a:p>
          <a:p>
            <a:r>
              <a:rPr lang="en-US" dirty="0"/>
              <a:t>Hal Bromley (hal.bromley@usda.gov) Rocky Mountain</a:t>
            </a:r>
          </a:p>
          <a:p>
            <a:r>
              <a:rPr lang="en-US" dirty="0" err="1"/>
              <a:t>Kymberli</a:t>
            </a:r>
            <a:r>
              <a:rPr lang="en-US" dirty="0"/>
              <a:t> Hoffman (kymberli.d.hoffman@usda.gov) Southern Area</a:t>
            </a:r>
          </a:p>
          <a:p>
            <a:r>
              <a:rPr lang="en-US" dirty="0"/>
              <a:t>Amanda Jones (amanda.jones@usda.gov) Eastern Area</a:t>
            </a:r>
          </a:p>
          <a:p>
            <a:r>
              <a:rPr lang="en-US" dirty="0"/>
              <a:t>Sean Peterson (speterson@blm.gov) National Interagency Coordination Center</a:t>
            </a:r>
          </a:p>
          <a:p>
            <a:r>
              <a:rPr lang="en-US" dirty="0"/>
              <a:t>Brant Stanger (brant.stanger@usda.gov) Northwest</a:t>
            </a:r>
          </a:p>
          <a:p>
            <a:r>
              <a:rPr lang="en-US" dirty="0"/>
              <a:t>Barry Wallace (barry.wallace@usda.gov) Southwest</a:t>
            </a:r>
          </a:p>
        </p:txBody>
      </p:sp>
    </p:spTree>
    <p:extLst>
      <p:ext uri="{BB962C8B-B14F-4D97-AF65-F5344CB8AC3E}">
        <p14:creationId xmlns:p14="http://schemas.microsoft.com/office/powerpoint/2010/main" val="3565660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905E-B036-4168-B851-758D4A90F188}"/>
              </a:ext>
            </a:extLst>
          </p:cNvPr>
          <p:cNvSpPr>
            <a:spLocks noGrp="1"/>
          </p:cNvSpPr>
          <p:nvPr>
            <p:ph type="title"/>
          </p:nvPr>
        </p:nvSpPr>
        <p:spPr/>
        <p:txBody>
          <a:bodyPr/>
          <a:lstStyle/>
          <a:p>
            <a:r>
              <a:rPr lang="en-US" dirty="0"/>
              <a:t>WildCAD6	</a:t>
            </a:r>
          </a:p>
        </p:txBody>
      </p:sp>
      <p:sp>
        <p:nvSpPr>
          <p:cNvPr id="3" name="Content Placeholder 2">
            <a:extLst>
              <a:ext uri="{FF2B5EF4-FFF2-40B4-BE49-F238E27FC236}">
                <a16:creationId xmlns:a16="http://schemas.microsoft.com/office/drawing/2014/main" id="{B5176C8C-C4C6-4A31-BF28-AF0427ED44E2}"/>
              </a:ext>
            </a:extLst>
          </p:cNvPr>
          <p:cNvSpPr>
            <a:spLocks noGrp="1"/>
          </p:cNvSpPr>
          <p:nvPr>
            <p:ph idx="1"/>
          </p:nvPr>
        </p:nvSpPr>
        <p:spPr/>
        <p:txBody>
          <a:bodyPr/>
          <a:lstStyle/>
          <a:p>
            <a:r>
              <a:rPr lang="en-US" dirty="0"/>
              <a:t>Continued Support from Bighorn: maintenance and minor enhancements</a:t>
            </a:r>
          </a:p>
          <a:p>
            <a:r>
              <a:rPr lang="en-US" dirty="0"/>
              <a:t> WildCAD6 will continue to be enhanced to support data integration* </a:t>
            </a:r>
          </a:p>
          <a:p>
            <a:r>
              <a:rPr lang="en-US" dirty="0"/>
              <a:t>Time and money spent on WildCAD6 upgrades will come from the same funding as WildCAD-E </a:t>
            </a:r>
          </a:p>
          <a:p>
            <a:r>
              <a:rPr lang="en-US" dirty="0"/>
              <a:t>CAL’s &amp; Cloud (Much faster) improvements in reports </a:t>
            </a:r>
            <a:r>
              <a:rPr lang="en-US" dirty="0" err="1"/>
              <a:t>etc</a:t>
            </a:r>
            <a:endParaRPr lang="en-US" dirty="0"/>
          </a:p>
          <a:p>
            <a:r>
              <a:rPr lang="en-US" dirty="0"/>
              <a:t>Update in late April, primarily to support resource integration, but also making a few requested enhancements/changes.  Still needs BLM NOC testing/approval.</a:t>
            </a:r>
          </a:p>
          <a:p>
            <a:endParaRPr lang="en-US" dirty="0"/>
          </a:p>
          <a:p>
            <a:endParaRPr lang="en-US" dirty="0"/>
          </a:p>
        </p:txBody>
      </p:sp>
    </p:spTree>
    <p:extLst>
      <p:ext uri="{BB962C8B-B14F-4D97-AF65-F5344CB8AC3E}">
        <p14:creationId xmlns:p14="http://schemas.microsoft.com/office/powerpoint/2010/main" val="3883104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841</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WildCAD-E  (WildCAD – Enterprise) </vt:lpstr>
      <vt:lpstr> Contract Award  </vt:lpstr>
      <vt:lpstr>  WildCAD-E Highlights </vt:lpstr>
      <vt:lpstr>WildCAD-E Support Teams</vt:lpstr>
      <vt:lpstr>The Development Team</vt:lpstr>
      <vt:lpstr>The Core Project Team</vt:lpstr>
      <vt:lpstr>The National Interagency Computer Aided Dispatch Subcommittee (NICADS)</vt:lpstr>
      <vt:lpstr>The National Interagency Computer Aided Dispatch Subcommittee (NICADS) Members</vt:lpstr>
      <vt:lpstr>WildCAD6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WildCAD-E  (WildCAD – Enterprise)</dc:title>
  <dc:creator>Mckellar, Jeremy -FS</dc:creator>
  <cp:lastModifiedBy>Mckellar, Jeremy -FS</cp:lastModifiedBy>
  <cp:revision>10</cp:revision>
  <dcterms:created xsi:type="dcterms:W3CDTF">2021-03-24T23:42:37Z</dcterms:created>
  <dcterms:modified xsi:type="dcterms:W3CDTF">2021-03-25T21:26:23Z</dcterms:modified>
</cp:coreProperties>
</file>